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8"/>
  </p:notesMasterIdLst>
  <p:sldIdLst>
    <p:sldId id="256" r:id="rId2"/>
    <p:sldId id="270" r:id="rId3"/>
    <p:sldId id="257" r:id="rId4"/>
    <p:sldId id="258" r:id="rId5"/>
    <p:sldId id="261" r:id="rId6"/>
    <p:sldId id="27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52" autoAdjust="0"/>
    <p:restoredTop sz="87659" autoAdjust="0"/>
  </p:normalViewPr>
  <p:slideViewPr>
    <p:cSldViewPr>
      <p:cViewPr varScale="1">
        <p:scale>
          <a:sx n="64" d="100"/>
          <a:sy n="64" d="100"/>
        </p:scale>
        <p:origin x="1584" y="78"/>
      </p:cViewPr>
      <p:guideLst>
        <p:guide orient="horz" pos="2160"/>
        <p:guide pos="2880"/>
      </p:guideLst>
    </p:cSldViewPr>
  </p:slideViewPr>
  <p:outlineViewPr>
    <p:cViewPr>
      <p:scale>
        <a:sx n="33" d="100"/>
        <a:sy n="33" d="100"/>
      </p:scale>
      <p:origin x="0" y="-1650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108DA7-16FA-4E21-8071-3FD1D533962C}" type="datetimeFigureOut">
              <a:rPr lang="en-US" smtClean="0"/>
              <a:pPr/>
              <a:t>04-Jun-18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A7E9D81-2C5F-427F-8C52-FE1B3DDA232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1</a:t>
            </a:fld>
            <a:endParaRPr lang="en-US"/>
          </a:p>
        </p:txBody>
      </p:sp>
    </p:spTree>
    <p:extLst>
      <p:ext uri="{BB962C8B-B14F-4D97-AF65-F5344CB8AC3E}">
        <p14:creationId xmlns:p14="http://schemas.microsoft.com/office/powerpoint/2010/main" val="7809137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anose="02020603050405020304" pitchFamily="18" charset="0"/>
                <a:cs typeface="Times New Roman" panose="02020603050405020304" pitchFamily="18" charset="0"/>
              </a:rPr>
              <a:t>The primary purpose</a:t>
            </a:r>
            <a:r>
              <a:rPr lang="en-US" sz="1200" baseline="0" dirty="0" smtClean="0">
                <a:latin typeface="Times New Roman" panose="02020603050405020304" pitchFamily="18" charset="0"/>
                <a:cs typeface="Times New Roman" panose="02020603050405020304" pitchFamily="18" charset="0"/>
              </a:rPr>
              <a:t> of these training is to minimize these injuries and ensure safety among the workforce. It has been noted that quite a number of employees  in this state injure their backs from load lifting related cases. Conducting a need assessment is therefore a perfect remedy for this problem especially at Dave’s Stove Company. This is to provide solutions for the latter case and ensure a safe and constant workflow.</a:t>
            </a:r>
            <a:endParaRPr lang="en-US" sz="1200" dirty="0" smtClean="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9A7E9D81-2C5F-427F-8C52-FE1B3DDA232B}" type="slidenum">
              <a:rPr lang="en-US" smtClean="0"/>
              <a:pPr/>
              <a:t>2</a:t>
            </a:fld>
            <a:endParaRPr lang="en-US"/>
          </a:p>
        </p:txBody>
      </p:sp>
    </p:spTree>
    <p:extLst>
      <p:ext uri="{BB962C8B-B14F-4D97-AF65-F5344CB8AC3E}">
        <p14:creationId xmlns:p14="http://schemas.microsoft.com/office/powerpoint/2010/main" val="1965730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training will mostly focus on the fresh employees who have minimal expertise in lifting loads so that they are fully equipped with the skill. They are the most likely victims since they  are not used to the nature of work here and the loads involved. The training also takes a very short time and they begin work immediately. This training is sometimes not an intense guarantee that they are really good to go since they are beginners. The sample of the other existing employees will involve those that have been recruited recently and have not also stayed long enough to gain reliable experience.</a:t>
            </a:r>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3</a:t>
            </a:fld>
            <a:endParaRPr lang="en-US"/>
          </a:p>
        </p:txBody>
      </p:sp>
    </p:spTree>
    <p:extLst>
      <p:ext uri="{BB962C8B-B14F-4D97-AF65-F5344CB8AC3E}">
        <p14:creationId xmlns:p14="http://schemas.microsoft.com/office/powerpoint/2010/main" val="14041019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Identifying</a:t>
            </a:r>
            <a:r>
              <a:rPr lang="en-US" sz="1200" kern="1200" baseline="0" dirty="0" smtClean="0">
                <a:solidFill>
                  <a:schemeClr val="tx1"/>
                </a:solidFill>
                <a:effectLst/>
                <a:latin typeface="Times New Roman" panose="02020603050405020304" pitchFamily="18" charset="0"/>
                <a:ea typeface="+mn-ea"/>
                <a:cs typeface="Times New Roman" panose="02020603050405020304" pitchFamily="18" charset="0"/>
              </a:rPr>
              <a:t> the causes of the injuries will be a lead to identifying the solutions and recommending them. We cannot find a solution if we do not know what causes the problem. Therefore the above is a highlight of the wrong patterns that our employees use with or without their knowledge. Once they are aware of these mistakes, it will become easy to for them to embrace the solutions. This is because neither the employer nor the employee celebrates this kind of injury because it lags both of their lives behind either directly or indirectly.</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4</a:t>
            </a:fld>
            <a:endParaRPr lang="en-US"/>
          </a:p>
        </p:txBody>
      </p:sp>
    </p:spTree>
    <p:extLst>
      <p:ext uri="{BB962C8B-B14F-4D97-AF65-F5344CB8AC3E}">
        <p14:creationId xmlns:p14="http://schemas.microsoft.com/office/powerpoint/2010/main" val="4311805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employees of</a:t>
            </a:r>
            <a:r>
              <a:rPr lang="en-US" baseline="0" dirty="0" smtClean="0"/>
              <a:t> Dave’s Stove Company should switch to this safety measures in order to avoid these injuries. The supervisors should also sensitize the fresh recruits deeply about the above process. These steps </a:t>
            </a:r>
            <a:r>
              <a:rPr lang="en-US" baseline="0" smtClean="0"/>
              <a:t>are often </a:t>
            </a:r>
            <a:r>
              <a:rPr lang="en-US" baseline="0" dirty="0" smtClean="0"/>
              <a:t>ignored especially by the already existing employees. It appears like a usual thing to do that does not require any technicalities and that is why most of them end up being hurt. The supervisors should also henceforth, adjust the training to a longer period so that it becomes effective.</a:t>
            </a:r>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5</a:t>
            </a:fld>
            <a:endParaRPr lang="en-US"/>
          </a:p>
        </p:txBody>
      </p:sp>
    </p:spTree>
    <p:extLst>
      <p:ext uri="{BB962C8B-B14F-4D97-AF65-F5344CB8AC3E}">
        <p14:creationId xmlns:p14="http://schemas.microsoft.com/office/powerpoint/2010/main" val="3918860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B4EFE279-764D-4ED4-92F9-A260C58122F5}" type="datetimeFigureOut">
              <a:rPr lang="en-US" smtClean="0"/>
              <a:pPr/>
              <a:t>04-Jun-18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3330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FE279-764D-4ED4-92F9-A260C58122F5}" type="datetimeFigureOut">
              <a:rPr lang="en-US" smtClean="0"/>
              <a:pPr/>
              <a:t>04-Jun-18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3355764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Freeform 10"/>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960137"/>
            <a:ext cx="5829300" cy="1463040"/>
          </a:xfrm>
        </p:spPr>
        <p:txBody>
          <a:bodyPr anchor="ctr">
            <a:normAutofit/>
          </a:bodyPr>
          <a:lstStyle>
            <a:lvl1pPr algn="r">
              <a:defRPr sz="44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6457950" y="4960137"/>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4EFE279-764D-4ED4-92F9-A260C58122F5}" type="datetimeFigureOut">
              <a:rPr lang="en-US" smtClean="0"/>
              <a:pPr/>
              <a:t>04-Jun-18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3739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768096" y="2286000"/>
            <a:ext cx="35661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91990" y="2286000"/>
            <a:ext cx="35661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4EFE279-764D-4ED4-92F9-A260C58122F5}" type="datetimeFigureOut">
              <a:rPr lang="en-US" smtClean="0"/>
              <a:pPr/>
              <a:t>04-Jun-18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1922962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768096" y="585216"/>
            <a:ext cx="7290054" cy="14996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768096" y="2179636"/>
            <a:ext cx="3566160" cy="822960"/>
          </a:xfrm>
        </p:spPr>
        <p:txBody>
          <a:bodyPr lIns="137160" rIns="137160" anchor="ctr">
            <a:normAutofit/>
          </a:bodyPr>
          <a:lstStyle>
            <a:lvl1pPr marL="0" indent="0">
              <a:spcBef>
                <a:spcPts val="0"/>
              </a:spcBef>
              <a:spcAft>
                <a:spcPts val="0"/>
              </a:spcAft>
              <a:buNone/>
              <a:defRPr sz="22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768096" y="2967788"/>
            <a:ext cx="356616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1990" y="2179636"/>
            <a:ext cx="3566160" cy="822960"/>
          </a:xfrm>
        </p:spPr>
        <p:txBody>
          <a:bodyPr lIns="137160" rIns="137160" anchor="ctr">
            <a:normAutofit/>
          </a:bodyPr>
          <a:lstStyle>
            <a:lvl1pPr marL="0" indent="0">
              <a:spcBef>
                <a:spcPts val="0"/>
              </a:spcBef>
              <a:spcAft>
                <a:spcPts val="0"/>
              </a:spcAft>
              <a:buNone/>
              <a:defRPr lang="en-US" sz="22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Edit Master text styles</a:t>
            </a:r>
          </a:p>
        </p:txBody>
      </p:sp>
      <p:sp>
        <p:nvSpPr>
          <p:cNvPr id="6" name="Content Placeholder 5"/>
          <p:cNvSpPr>
            <a:spLocks noGrp="1"/>
          </p:cNvSpPr>
          <p:nvPr>
            <p:ph sz="quarter" idx="4"/>
          </p:nvPr>
        </p:nvSpPr>
        <p:spPr>
          <a:xfrm>
            <a:off x="4491990" y="2967788"/>
            <a:ext cx="356616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4EFE279-764D-4ED4-92F9-A260C58122F5}" type="datetimeFigureOut">
              <a:rPr lang="en-US" smtClean="0"/>
              <a:pPr/>
              <a:t>04-Jun-18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3445066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4EFE279-764D-4ED4-92F9-A260C58122F5}" type="datetimeFigureOut">
              <a:rPr lang="en-US" smtClean="0"/>
              <a:pPr/>
              <a:t>04-Jun-18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2952092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EFE279-764D-4ED4-92F9-A260C58122F5}" type="datetimeFigureOut">
              <a:rPr lang="en-US" smtClean="0"/>
              <a:pPr/>
              <a:t>04-Jun-18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1844745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768096" y="471509"/>
            <a:ext cx="3291840" cy="1737360"/>
          </a:xfrm>
        </p:spPr>
        <p:txBody>
          <a:bodyPr>
            <a:noAutofit/>
          </a:bodyPr>
          <a:lstStyle>
            <a:lvl1pPr>
              <a:lnSpc>
                <a:spcPct val="80000"/>
              </a:lnSpc>
              <a:defRPr sz="3600"/>
            </a:lvl1pPr>
          </a:lstStyle>
          <a:p>
            <a:r>
              <a:rPr lang="en-US"/>
              <a:t>Click to edit Master title style</a:t>
            </a:r>
            <a:endParaRPr lang="en-US" dirty="0"/>
          </a:p>
        </p:txBody>
      </p:sp>
      <p:sp>
        <p:nvSpPr>
          <p:cNvPr id="3" name="Content Placeholder 2"/>
          <p:cNvSpPr>
            <a:spLocks noGrp="1"/>
          </p:cNvSpPr>
          <p:nvPr>
            <p:ph idx="1"/>
          </p:nvPr>
        </p:nvSpPr>
        <p:spPr>
          <a:xfrm>
            <a:off x="4286250" y="822960"/>
            <a:ext cx="4258818" cy="5184648"/>
          </a:xfrm>
        </p:spPr>
        <p:txBody>
          <a:bodyPr>
            <a:normAutofit/>
          </a:bodyPr>
          <a:lstStyle>
            <a:lvl1pPr>
              <a:defRPr sz="2000"/>
            </a:lvl1pPr>
            <a:lvl2pPr>
              <a:defRPr sz="16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8096" y="2257506"/>
            <a:ext cx="329184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4EFE279-764D-4ED4-92F9-A260C58122F5}" type="datetimeFigureOut">
              <a:rPr lang="en-US" smtClean="0"/>
              <a:pPr/>
              <a:t>04-Jun-18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23089502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4960138"/>
            <a:ext cx="5829300" cy="1463040"/>
          </a:xfrm>
        </p:spPr>
        <p:txBody>
          <a:bodyPr anchor="ctr">
            <a:normAutofit/>
          </a:bodyPr>
          <a:lstStyle>
            <a:lvl1pPr algn="r">
              <a:defRPr sz="44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9141714" cy="4572000"/>
          </a:xfrm>
          <a:solidFill>
            <a:schemeClr val="accent1">
              <a:lumMod val="60000"/>
              <a:lumOff val="40000"/>
            </a:schemeClr>
          </a:solidFill>
        </p:spPr>
        <p:txBody>
          <a:bodyPr lIns="457200" tIns="36576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457950" y="4960138"/>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B4EFE279-764D-4ED4-92F9-A260C58122F5}" type="datetimeFigureOut">
              <a:rPr lang="en-US" smtClean="0"/>
              <a:pPr/>
              <a:t>04-Jun-18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9C508F-67F5-468B-B246-EC1B333BF044}"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7018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FE279-764D-4ED4-92F9-A260C58122F5}" type="datetimeFigureOut">
              <a:rPr lang="en-US" smtClean="0"/>
              <a:pPr/>
              <a:t>04-Jun-18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33431994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762000"/>
            <a:ext cx="1971675"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742951" y="762000"/>
            <a:ext cx="5686425"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FE279-764D-4ED4-92F9-A260C58122F5}" type="datetimeFigureOut">
              <a:rPr lang="en-US" smtClean="0"/>
              <a:pPr/>
              <a:t>04-Jun-18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cxnSp>
        <p:nvCxnSpPr>
          <p:cNvPr id="7" name="Straight Connector 6"/>
          <p:cNvCxnSpPr/>
          <p:nvPr/>
        </p:nvCxnSpPr>
        <p:spPr>
          <a:xfrm rot="5400000" flipV="1">
            <a:off x="7543800" y="173563"/>
            <a:ext cx="0" cy="685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1112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8096" y="585216"/>
            <a:ext cx="7290054"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68096" y="2286000"/>
            <a:ext cx="7290055" cy="4023360"/>
          </a:xfrm>
          <a:prstGeom prst="rect">
            <a:avLst/>
          </a:prstGeom>
        </p:spPr>
        <p:txBody>
          <a:bodyPr vert="horz" lIns="45720" tIns="45720" rIns="4572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8097" y="6470704"/>
            <a:ext cx="161560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B4EFE279-764D-4ED4-92F9-A260C58122F5}" type="datetimeFigureOut">
              <a:rPr lang="en-US" smtClean="0"/>
              <a:pPr/>
              <a:t>04-Jun-18</a:t>
            </a:fld>
            <a:endParaRPr lang="en-US"/>
          </a:p>
        </p:txBody>
      </p:sp>
      <p:sp>
        <p:nvSpPr>
          <p:cNvPr id="5" name="Footer Placeholder 4"/>
          <p:cNvSpPr>
            <a:spLocks noGrp="1"/>
          </p:cNvSpPr>
          <p:nvPr>
            <p:ph type="ftr" sz="quarter" idx="3"/>
          </p:nvPr>
        </p:nvSpPr>
        <p:spPr>
          <a:xfrm>
            <a:off x="3632200" y="6470704"/>
            <a:ext cx="4426094"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8128000" y="6470704"/>
            <a:ext cx="730250"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059C508F-67F5-468B-B246-EC1B333BF044}" type="slidenum">
              <a:rPr lang="en-US" smtClean="0"/>
              <a:pPr/>
              <a:t>‹#›</a:t>
            </a:fld>
            <a:endParaRPr lang="en-US"/>
          </a:p>
        </p:txBody>
      </p:sp>
      <p:cxnSp>
        <p:nvCxnSpPr>
          <p:cNvPr id="7" name="Straight Connector 6"/>
          <p:cNvCxnSpPr/>
          <p:nvPr/>
        </p:nvCxnSpPr>
        <p:spPr>
          <a:xfrm flipV="1">
            <a:off x="5715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073311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0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6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4900" b="1" dirty="0" smtClean="0">
                <a:solidFill>
                  <a:srgbClr val="0070C0"/>
                </a:solidFill>
                <a:latin typeface="Times New Roman" panose="02020603050405020304" pitchFamily="18" charset="0"/>
                <a:cs typeface="Times New Roman" panose="02020603050405020304" pitchFamily="18" charset="0"/>
              </a:rPr>
              <a:t>DAVE’S STOVE COMPANY</a:t>
            </a:r>
            <a:r>
              <a:rPr lang="en-US" dirty="0"/>
              <a:t/>
            </a:r>
            <a:br>
              <a:rPr lang="en-US" dirty="0"/>
            </a:br>
            <a:r>
              <a:rPr lang="en-US" dirty="0"/>
              <a:t> </a:t>
            </a:r>
          </a:p>
        </p:txBody>
      </p:sp>
      <p:sp>
        <p:nvSpPr>
          <p:cNvPr id="3" name="Subtitle 2"/>
          <p:cNvSpPr>
            <a:spLocks noGrp="1"/>
          </p:cNvSpPr>
          <p:nvPr>
            <p:ph type="subTitle" idx="1"/>
          </p:nvPr>
        </p:nvSpPr>
        <p:spPr>
          <a:xfrm>
            <a:off x="6457950" y="4960137"/>
            <a:ext cx="2838450" cy="1463040"/>
          </a:xfrm>
        </p:spPr>
        <p:txBody>
          <a:bodyPr>
            <a:noAutofit/>
          </a:bodyPr>
          <a:lstStyle/>
          <a:p>
            <a:r>
              <a:rPr lang="en-US" sz="2400" dirty="0" smtClean="0">
                <a:latin typeface="Times New Roman" panose="02020603050405020304" pitchFamily="18" charset="0"/>
                <a:cs typeface="Times New Roman" panose="02020603050405020304" pitchFamily="18" charset="0"/>
              </a:rPr>
              <a:t>NAME</a:t>
            </a:r>
          </a:p>
          <a:p>
            <a:r>
              <a:rPr lang="en-US" sz="2400" dirty="0" smtClean="0">
                <a:latin typeface="Times New Roman" panose="02020603050405020304" pitchFamily="18" charset="0"/>
                <a:cs typeface="Times New Roman" panose="02020603050405020304" pitchFamily="18" charset="0"/>
              </a:rPr>
              <a:t>INSTITUTION</a:t>
            </a:r>
          </a:p>
          <a:p>
            <a:r>
              <a:rPr lang="en-US" sz="2400" dirty="0" smtClean="0">
                <a:latin typeface="Times New Roman" panose="02020603050405020304" pitchFamily="18" charset="0"/>
                <a:cs typeface="Times New Roman" panose="02020603050405020304" pitchFamily="18" charset="0"/>
              </a:rPr>
              <a:t>COURSE</a:t>
            </a:r>
          </a:p>
          <a:p>
            <a:r>
              <a:rPr lang="en-US" sz="2400" dirty="0" smtClean="0">
                <a:latin typeface="Times New Roman" panose="02020603050405020304" pitchFamily="18" charset="0"/>
                <a:cs typeface="Times New Roman" panose="02020603050405020304" pitchFamily="18" charset="0"/>
              </a:rPr>
              <a:t>DATE</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E7F23-E801-4BEE-9AA7-E8FBBB143E5E}"/>
              </a:ext>
            </a:extLst>
          </p:cNvPr>
          <p:cNvSpPr>
            <a:spLocks noGrp="1"/>
          </p:cNvSpPr>
          <p:nvPr>
            <p:ph type="title"/>
          </p:nvPr>
        </p:nvSpPr>
        <p:spPr>
          <a:xfrm>
            <a:off x="762000" y="633738"/>
            <a:ext cx="7290054" cy="1499616"/>
          </a:xfrm>
        </p:spPr>
        <p:txBody>
          <a:bodyPr>
            <a:normAutofit/>
          </a:bodyPr>
          <a:lstStyle/>
          <a:p>
            <a:r>
              <a:rPr lang="en-US" sz="4000" b="1" dirty="0" smtClean="0">
                <a:solidFill>
                  <a:srgbClr val="0070C0"/>
                </a:solidFill>
                <a:latin typeface="Times New Roman" panose="02020603050405020304" pitchFamily="18" charset="0"/>
                <a:cs typeface="Times New Roman" panose="02020603050405020304" pitchFamily="18" charset="0"/>
              </a:rPr>
              <a:t>INTRODUCTION</a:t>
            </a:r>
            <a:endParaRPr lang="en-US" sz="4000" b="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F8028A1-641A-4A49-BCD9-D754010A9B3C}"/>
              </a:ext>
            </a:extLst>
          </p:cNvPr>
          <p:cNvSpPr>
            <a:spLocks noGrp="1"/>
          </p:cNvSpPr>
          <p:nvPr>
            <p:ph idx="1"/>
          </p:nvPr>
        </p:nvSpPr>
        <p:spPr>
          <a:xfrm>
            <a:off x="609600" y="1905000"/>
            <a:ext cx="7290055" cy="4023360"/>
          </a:xfrm>
        </p:spPr>
        <p:txBody>
          <a:bodyPr>
            <a:normAutofit fontScale="40000" lnSpcReduction="20000"/>
          </a:bodyPr>
          <a:lstStyle/>
          <a:p>
            <a:pPr>
              <a:buFont typeface="Arial" panose="020B0604020202020204" pitchFamily="34" charset="0"/>
              <a:buChar char="•"/>
            </a:pPr>
            <a:r>
              <a:rPr lang="en-US" sz="6700" dirty="0" smtClean="0">
                <a:latin typeface="Times New Roman" panose="02020603050405020304" pitchFamily="18" charset="0"/>
                <a:cs typeface="Times New Roman" panose="02020603050405020304" pitchFamily="18" charset="0"/>
              </a:rPr>
              <a:t>This is a </a:t>
            </a:r>
            <a:r>
              <a:rPr lang="en-US" sz="6700" smtClean="0">
                <a:latin typeface="Times New Roman" panose="02020603050405020304" pitchFamily="18" charset="0"/>
                <a:cs typeface="Times New Roman" panose="02020603050405020304" pitchFamily="18" charset="0"/>
              </a:rPr>
              <a:t>Need Assessment </a:t>
            </a:r>
            <a:r>
              <a:rPr lang="en-US" sz="6700" dirty="0" smtClean="0">
                <a:latin typeface="Times New Roman" panose="02020603050405020304" pitchFamily="18" charset="0"/>
                <a:cs typeface="Times New Roman" panose="02020603050405020304" pitchFamily="18" charset="0"/>
              </a:rPr>
              <a:t>for safe handling of material loads at work.</a:t>
            </a:r>
          </a:p>
          <a:p>
            <a:pPr>
              <a:buFont typeface="Arial" panose="020B0604020202020204" pitchFamily="34" charset="0"/>
              <a:buChar char="•"/>
            </a:pPr>
            <a:r>
              <a:rPr lang="en-US" sz="6700" dirty="0" smtClean="0">
                <a:latin typeface="Times New Roman" panose="02020603050405020304" pitchFamily="18" charset="0"/>
                <a:cs typeface="Times New Roman" panose="02020603050405020304" pitchFamily="18" charset="0"/>
              </a:rPr>
              <a:t>It is a highlight of the process of lifting loads properly to avoid back injuries among employees.</a:t>
            </a:r>
          </a:p>
          <a:p>
            <a:pPr>
              <a:buFont typeface="Arial" panose="020B0604020202020204" pitchFamily="34" charset="0"/>
              <a:buChar char="•"/>
            </a:pPr>
            <a:r>
              <a:rPr lang="en-US" sz="6700" dirty="0" smtClean="0">
                <a:latin typeface="Times New Roman" panose="02020603050405020304" pitchFamily="18" charset="0"/>
                <a:cs typeface="Times New Roman" panose="02020603050405020304" pitchFamily="18" charset="0"/>
              </a:rPr>
              <a:t>It is important to train them in order to ensure  continuous flow of work  and avoid delays due to injuries. </a:t>
            </a:r>
          </a:p>
          <a:p>
            <a:pPr>
              <a:buFont typeface="Arial" panose="020B0604020202020204" pitchFamily="34" charset="0"/>
              <a:buChar char="•"/>
            </a:pPr>
            <a:r>
              <a:rPr lang="en-US" sz="6700" dirty="0" smtClean="0">
                <a:latin typeface="Times New Roman" panose="02020603050405020304" pitchFamily="18" charset="0"/>
                <a:cs typeface="Times New Roman" panose="02020603050405020304" pitchFamily="18" charset="0"/>
              </a:rPr>
              <a:t>It also helps to safe guard the lives of the employees during work.</a:t>
            </a:r>
          </a:p>
          <a:p>
            <a:pPr marL="0" indent="0">
              <a:buNone/>
            </a:pPr>
            <a:endParaRPr lang="en-US" sz="3200" dirty="0" smtClean="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436421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rgbClr val="0070C0"/>
                </a:solidFill>
                <a:latin typeface="Times New Roman" panose="02020603050405020304" pitchFamily="18" charset="0"/>
                <a:cs typeface="Times New Roman" panose="02020603050405020304" pitchFamily="18" charset="0"/>
              </a:rPr>
              <a:t>Targeted </a:t>
            </a:r>
            <a:r>
              <a:rPr lang="en-US" sz="4000" b="1" dirty="0" smtClean="0">
                <a:solidFill>
                  <a:srgbClr val="0070C0"/>
                </a:solidFill>
                <a:latin typeface="Times New Roman" panose="02020603050405020304" pitchFamily="18" charset="0"/>
                <a:cs typeface="Times New Roman" panose="02020603050405020304" pitchFamily="18" charset="0"/>
              </a:rPr>
              <a:t>EMPLOYEES</a:t>
            </a:r>
            <a:endParaRPr lang="en-US" sz="4000" b="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09600" y="1920240"/>
            <a:ext cx="7385304" cy="4404360"/>
          </a:xfrm>
        </p:spPr>
        <p:txBody>
          <a:bodyPr>
            <a:noAutofit/>
          </a:bodyPr>
          <a:lstStyle/>
          <a:p>
            <a:pPr>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The  hired college students.</a:t>
            </a:r>
          </a:p>
          <a:p>
            <a:pPr>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The hired high school students.</a:t>
            </a:r>
          </a:p>
          <a:p>
            <a:pPr>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A </a:t>
            </a:r>
            <a:r>
              <a:rPr lang="en-US" sz="3200" smtClean="0">
                <a:latin typeface="Times New Roman" panose="02020603050405020304" pitchFamily="18" charset="0"/>
                <a:cs typeface="Times New Roman" panose="02020603050405020304" pitchFamily="18" charset="0"/>
              </a:rPr>
              <a:t>sample training </a:t>
            </a:r>
            <a:r>
              <a:rPr lang="en-US" sz="3200" dirty="0" smtClean="0">
                <a:latin typeface="Times New Roman" panose="02020603050405020304" pitchFamily="18" charset="0"/>
                <a:cs typeface="Times New Roman" panose="02020603050405020304" pitchFamily="18" charset="0"/>
              </a:rPr>
              <a:t>of the permanent employees.</a:t>
            </a:r>
          </a:p>
          <a:p>
            <a:pPr>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It will first involve analyzing the major causes of these injuries during .</a:t>
            </a:r>
          </a:p>
          <a:p>
            <a:pPr>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It will also provide a procedure for lifting loads.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096" y="1143000"/>
            <a:ext cx="7290054" cy="941832"/>
          </a:xfrm>
        </p:spPr>
        <p:txBody>
          <a:bodyPr>
            <a:normAutofit/>
          </a:bodyPr>
          <a:lstStyle/>
          <a:p>
            <a:r>
              <a:rPr lang="en-US" b="1" dirty="0" smtClean="0">
                <a:solidFill>
                  <a:srgbClr val="0070C0"/>
                </a:solidFill>
                <a:latin typeface="Times New Roman" panose="02020603050405020304" pitchFamily="18" charset="0"/>
                <a:cs typeface="Times New Roman" panose="02020603050405020304" pitchFamily="18" charset="0"/>
              </a:rPr>
              <a:t>Key Causes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09600" y="1981200"/>
            <a:ext cx="7290055" cy="4023360"/>
          </a:xfrm>
        </p:spPr>
        <p:txBody>
          <a:bodyPr>
            <a:noAutofit/>
          </a:bodyPr>
          <a:lstStyle/>
          <a:p>
            <a:pPr>
              <a:buFont typeface="Arial" panose="020B0604020202020204" pitchFamily="34" charset="0"/>
              <a:buChar char="•"/>
            </a:pPr>
            <a:r>
              <a:rPr lang="en-US" sz="5400" dirty="0" smtClean="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Standing too far from the load</a:t>
            </a:r>
          </a:p>
          <a:p>
            <a:pPr>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Poor knee-bending postures while lifting.</a:t>
            </a:r>
          </a:p>
          <a:p>
            <a:pPr>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Wrong grasping</a:t>
            </a:r>
          </a:p>
          <a:p>
            <a:pPr>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Loose grips</a:t>
            </a:r>
          </a:p>
          <a:p>
            <a:pPr>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Keeping the load too far from the body and lifting in a hurry.</a:t>
            </a:r>
          </a:p>
          <a:p>
            <a:pPr>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a:t>
            </a:r>
          </a:p>
          <a:p>
            <a:pPr marL="0" indent="0">
              <a:buNone/>
            </a:pPr>
            <a:endParaRPr lang="en-US" sz="3200" dirty="0" smtClean="0">
              <a:latin typeface="Times New Roman" panose="02020603050405020304" pitchFamily="18" charset="0"/>
              <a:cs typeface="Times New Roman" panose="02020603050405020304" pitchFamily="18" charset="0"/>
            </a:endParaRPr>
          </a:p>
          <a:p>
            <a:pPr marL="0" indent="0">
              <a:buNone/>
            </a:pPr>
            <a:r>
              <a:rPr lang="en-US" sz="3200" dirty="0" smtClean="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070414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096" y="990600"/>
            <a:ext cx="7537704" cy="685800"/>
          </a:xfrm>
        </p:spPr>
        <p:txBody>
          <a:bodyPr>
            <a:normAutofit/>
          </a:bodyPr>
          <a:lstStyle/>
          <a:p>
            <a:r>
              <a:rPr lang="en-US" b="1" dirty="0" smtClean="0">
                <a:solidFill>
                  <a:srgbClr val="0070C0"/>
                </a:solidFill>
                <a:latin typeface="Times New Roman" panose="02020603050405020304" pitchFamily="18" charset="0"/>
                <a:cs typeface="Times New Roman" panose="02020603050405020304" pitchFamily="18" charset="0"/>
              </a:rPr>
              <a:t>Recommendations</a:t>
            </a:r>
            <a:endParaRPr lang="en-US" b="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09600" y="1905000"/>
            <a:ext cx="7842504" cy="5029200"/>
          </a:xfrm>
        </p:spPr>
        <p:txBody>
          <a:bodyPr>
            <a:normAutofit lnSpcReduction="10000"/>
          </a:bodyPr>
          <a:lstStyle/>
          <a:p>
            <a:pPr lvl="0">
              <a:lnSpc>
                <a:spcPct val="100000"/>
              </a:lnSpc>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Stand close to the load and spread your legs at least eight inches apart.</a:t>
            </a:r>
          </a:p>
          <a:p>
            <a:pPr lvl="0">
              <a:lnSpc>
                <a:spcPct val="100000"/>
              </a:lnSpc>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Bend your knees and check for handles before grasping from any part.</a:t>
            </a:r>
          </a:p>
          <a:p>
            <a:pPr lvl="0">
              <a:lnSpc>
                <a:spcPct val="100000"/>
              </a:lnSpc>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Make the grip tight.</a:t>
            </a:r>
          </a:p>
          <a:p>
            <a:pPr lvl="0">
              <a:lnSpc>
                <a:spcPct val="100000"/>
              </a:lnSpc>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Keep the load close to the body and lift it slowly.</a:t>
            </a:r>
          </a:p>
          <a:p>
            <a:pPr lvl="0">
              <a:lnSpc>
                <a:spcPct val="100000"/>
              </a:lnSpc>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Take careful steps </a:t>
            </a:r>
            <a:r>
              <a:rPr lang="en-US" sz="3200" dirty="0" smtClean="0">
                <a:latin typeface="Times New Roman" panose="02020603050405020304" pitchFamily="18" charset="0"/>
                <a:cs typeface="Times New Roman" panose="02020603050405020304" pitchFamily="18" charset="0"/>
              </a:rPr>
              <a:t>and then </a:t>
            </a:r>
            <a:r>
              <a:rPr lang="en-US" sz="3200" dirty="0" smtClean="0">
                <a:latin typeface="Times New Roman" panose="02020603050405020304" pitchFamily="18" charset="0"/>
                <a:cs typeface="Times New Roman" panose="02020603050405020304" pitchFamily="18" charset="0"/>
              </a:rPr>
              <a:t>put it down gradually.</a:t>
            </a:r>
          </a:p>
          <a:p>
            <a:pPr lvl="0">
              <a:lnSpc>
                <a:spcPct val="100000"/>
              </a:lnSpc>
              <a:buFont typeface="Arial" panose="020B0604020202020204" pitchFamily="34" charset="0"/>
              <a:buChar char="•"/>
            </a:pPr>
            <a:endParaRPr lang="en-US" sz="3200" dirty="0" smtClean="0">
              <a:latin typeface="Times New Roman" panose="02020603050405020304" pitchFamily="18" charset="0"/>
              <a:cs typeface="Times New Roman" panose="02020603050405020304" pitchFamily="18" charset="0"/>
            </a:endParaRPr>
          </a:p>
          <a:p>
            <a:pPr lvl="0">
              <a:lnSpc>
                <a:spcPct val="100000"/>
              </a:lnSpc>
              <a:buFont typeface="Arial" panose="020B0604020202020204" pitchFamily="34" charset="0"/>
              <a:buChar char="•"/>
            </a:pPr>
            <a:endParaRPr lang="en-US" sz="3200" dirty="0" smtClean="0">
              <a:latin typeface="Times New Roman" panose="02020603050405020304" pitchFamily="18" charset="0"/>
              <a:cs typeface="Times New Roman" panose="02020603050405020304" pitchFamily="18" charset="0"/>
            </a:endParaRPr>
          </a:p>
          <a:p>
            <a:pPr lvl="0">
              <a:lnSpc>
                <a:spcPct val="100000"/>
              </a:lnSpc>
              <a:buFont typeface="Arial" panose="020B0604020202020204" pitchFamily="34" charset="0"/>
              <a:buChar char="•"/>
            </a:pPr>
            <a:endParaRPr lang="en-US" sz="32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723349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latin typeface="Times New Roman" panose="02020603050405020304" pitchFamily="18" charset="0"/>
                <a:cs typeface="Times New Roman" panose="02020603050405020304" pitchFamily="18" charset="0"/>
              </a:rPr>
              <a:t>References</a:t>
            </a:r>
            <a:endParaRPr lang="en-US" dirty="0"/>
          </a:p>
        </p:txBody>
      </p:sp>
      <p:sp>
        <p:nvSpPr>
          <p:cNvPr id="3" name="Content Placeholder 2"/>
          <p:cNvSpPr>
            <a:spLocks noGrp="1"/>
          </p:cNvSpPr>
          <p:nvPr>
            <p:ph idx="1"/>
          </p:nvPr>
        </p:nvSpPr>
        <p:spPr/>
        <p:txBody>
          <a:bodyPr>
            <a:normAutofit/>
          </a:bodyPr>
          <a:lstStyle/>
          <a:p>
            <a:pPr>
              <a:buFont typeface="Arial" pitchFamily="34" charset="0"/>
              <a:buChar char="•"/>
            </a:pP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Altschuld</a:t>
            </a:r>
            <a:r>
              <a:rPr lang="en-US" sz="3200" dirty="0" smtClean="0">
                <a:latin typeface="Times New Roman" pitchFamily="18" charset="0"/>
                <a:cs typeface="Times New Roman" pitchFamily="18" charset="0"/>
              </a:rPr>
              <a:t>, J. W., &amp; White, J. L. (2014). Needs assessment . Los Angeles: Sage.</a:t>
            </a:r>
          </a:p>
          <a:p>
            <a:pPr>
              <a:buFont typeface="Arial" pitchFamily="34" charset="0"/>
              <a:buChar char="•"/>
            </a:pP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Vallis</a:t>
            </a:r>
            <a:r>
              <a:rPr lang="en-US" sz="3200" dirty="0" smtClean="0">
                <a:latin typeface="Times New Roman" pitchFamily="18" charset="0"/>
                <a:cs typeface="Times New Roman" pitchFamily="18" charset="0"/>
              </a:rPr>
              <a:t>, A., &amp; Video </a:t>
            </a:r>
            <a:r>
              <a:rPr lang="en-US" sz="3200" dirty="0" err="1" smtClean="0">
                <a:latin typeface="Times New Roman" pitchFamily="18" charset="0"/>
                <a:cs typeface="Times New Roman" pitchFamily="18" charset="0"/>
              </a:rPr>
              <a:t>EducationAustralasia</a:t>
            </a:r>
            <a:r>
              <a:rPr lang="en-US" sz="3200" dirty="0" smtClean="0">
                <a:latin typeface="Times New Roman" pitchFamily="18" charset="0"/>
                <a:cs typeface="Times New Roman" pitchFamily="18" charset="0"/>
              </a:rPr>
              <a:t>. (2013). </a:t>
            </a:r>
            <a:r>
              <a:rPr lang="en-US" sz="3200" i="1" dirty="0" smtClean="0">
                <a:latin typeface="Times New Roman" pitchFamily="18" charset="0"/>
                <a:cs typeface="Times New Roman" pitchFamily="18" charset="0"/>
              </a:rPr>
              <a:t>Safe manual handling: </a:t>
            </a:r>
            <a:r>
              <a:rPr lang="en-US" sz="3200" dirty="0" smtClean="0">
                <a:latin typeface="Times New Roman" pitchFamily="18" charset="0"/>
                <a:cs typeface="Times New Roman" pitchFamily="18" charset="0"/>
              </a:rPr>
              <a:t>3 steps to a safer workplace. </a:t>
            </a:r>
            <a:r>
              <a:rPr lang="en-US" sz="3200" dirty="0" err="1" smtClean="0">
                <a:latin typeface="Times New Roman" pitchFamily="18" charset="0"/>
                <a:cs typeface="Times New Roman" pitchFamily="18" charset="0"/>
              </a:rPr>
              <a:t>Bendigo</a:t>
            </a:r>
            <a:r>
              <a:rPr lang="en-US" sz="3200" dirty="0" smtClean="0">
                <a:latin typeface="Times New Roman" pitchFamily="18" charset="0"/>
                <a:cs typeface="Times New Roman" pitchFamily="18" charset="0"/>
              </a:rPr>
              <a:t>, Vic: Video Education</a:t>
            </a:r>
            <a:endParaRPr lang="en-US" sz="3200"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Integral</Template>
  <TotalTime>775</TotalTime>
  <Words>644</Words>
  <Application>Microsoft Office PowerPoint</Application>
  <PresentationFormat>On-screen Show (4:3)</PresentationFormat>
  <Paragraphs>44</Paragraphs>
  <Slides>6</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Arial</vt:lpstr>
      <vt:lpstr>Calibri</vt:lpstr>
      <vt:lpstr>Times New Roman</vt:lpstr>
      <vt:lpstr>Tw Cen MT</vt:lpstr>
      <vt:lpstr>Tw Cen MT Condensed</vt:lpstr>
      <vt:lpstr>Wingdings 3</vt:lpstr>
      <vt:lpstr>Integral</vt:lpstr>
      <vt:lpstr>DAVE’S STOVE COMPANY  </vt:lpstr>
      <vt:lpstr>INTRODUCTION</vt:lpstr>
      <vt:lpstr>Targeted EMPLOYEES</vt:lpstr>
      <vt:lpstr>Key Causes</vt:lpstr>
      <vt:lpstr>Recommendations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IRUNGU</dc:creator>
  <cp:lastModifiedBy>user</cp:lastModifiedBy>
  <cp:revision>125</cp:revision>
  <dcterms:created xsi:type="dcterms:W3CDTF">2017-11-03T16:42:34Z</dcterms:created>
  <dcterms:modified xsi:type="dcterms:W3CDTF">2018-06-04T07:46:25Z</dcterms:modified>
</cp:coreProperties>
</file>